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77" r:id="rId4"/>
    <p:sldId id="267" r:id="rId5"/>
    <p:sldId id="269" r:id="rId6"/>
    <p:sldId id="270" r:id="rId7"/>
    <p:sldId id="272" r:id="rId8"/>
    <p:sldId id="274" r:id="rId9"/>
    <p:sldId id="273" r:id="rId10"/>
    <p:sldId id="271" r:id="rId11"/>
  </p:sldIdLst>
  <p:sldSz cx="6858000" cy="9144000" type="screen4x3"/>
  <p:notesSz cx="6858000" cy="9144000"/>
  <p:custDataLst>
    <p:tags r:id="rId15"/>
  </p:custDataLst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howGuides="1">
      <p:cViewPr varScale="1">
        <p:scale>
          <a:sx n="81" d="100"/>
          <a:sy n="81" d="100"/>
        </p:scale>
        <p:origin x="3060" y="10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5" Type="http://schemas.openxmlformats.org/officeDocument/2006/relationships/tags" Target="tags/tag1.xml"/><Relationship Id="rId14" Type="http://schemas.openxmlformats.org/officeDocument/2006/relationships/tableStyles" Target="tableStyles.xml"/><Relationship Id="rId13" Type="http://schemas.openxmlformats.org/officeDocument/2006/relationships/viewProps" Target="viewProps.xml"/><Relationship Id="rId12" Type="http://schemas.openxmlformats.org/officeDocument/2006/relationships/presProps" Target="presProps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857250" y="1497013"/>
            <a:ext cx="5143500" cy="3182937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857250" y="4802188"/>
            <a:ext cx="5143500" cy="220821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45F854-6705-4E2A-A1B3-E2CC30A3D7D3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EB5ADD-139C-4D1B-9353-9E4404B710FC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4972050" y="366713"/>
            <a:ext cx="1543050" cy="780097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42900" y="366713"/>
            <a:ext cx="4476750" cy="780097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F8AC971-B478-4AAC-9BEE-B69FB73E6DFB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3C667F-D37A-4374-A998-9883A387E396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8313" y="2279650"/>
            <a:ext cx="5915025" cy="38036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68313" y="6119813"/>
            <a:ext cx="5915025" cy="2000250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811BA90-CBFB-4DDA-95AB-8009015A29FC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42900" y="2133600"/>
            <a:ext cx="3009900" cy="60340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3505200" y="2133600"/>
            <a:ext cx="3009900" cy="60340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9E65A07-AFFE-486D-B958-524A4FCD79C3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73075" y="487363"/>
            <a:ext cx="5915025" cy="176688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73075" y="2241550"/>
            <a:ext cx="2900363" cy="10985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73075" y="3340100"/>
            <a:ext cx="2900363" cy="491331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3471863" y="2241550"/>
            <a:ext cx="2916237" cy="10985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3471863" y="3340100"/>
            <a:ext cx="2916237" cy="491331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56BFB7-966D-4069-B942-09245B9E8B23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2E498D-9FED-49DC-9AE4-828E442AE9F4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017E389-E4D1-42B2-8B45-10E83AF42E20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73075" y="609600"/>
            <a:ext cx="2211388" cy="21336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916238" y="1316038"/>
            <a:ext cx="3471862" cy="64992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73075" y="2743200"/>
            <a:ext cx="2211388" cy="508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F149785-DB74-4A97-A1DD-A68E0CF90D07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73075" y="609600"/>
            <a:ext cx="2211388" cy="21336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916238" y="1316038"/>
            <a:ext cx="3471862" cy="64992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73075" y="2743200"/>
            <a:ext cx="2211388" cy="508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1924B17-A5EF-49E3-A72E-6F459CD988B6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42900" y="366713"/>
            <a:ext cx="6172200" cy="152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42900" y="2133600"/>
            <a:ext cx="6172200" cy="6034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42900" y="8326438"/>
            <a:ext cx="1600200" cy="63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 sz="1400" smtClean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343150" y="8326438"/>
            <a:ext cx="2171700" cy="63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 eaLnBrk="1" hangingPunct="1">
              <a:defRPr sz="1400" smtClean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914900" y="8326438"/>
            <a:ext cx="1600200" cy="63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defRPr sz="1400" smtClean="0"/>
            </a:lvl1pPr>
          </a:lstStyle>
          <a:p>
            <a:pPr>
              <a:defRPr/>
            </a:pPr>
            <a:fld id="{26BAD73B-A419-44CA-BB26-44C025890958}" type="slidenum">
              <a:rPr lang="en-US" altLang="zh-CN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1.vml"/><Relationship Id="rId5" Type="http://schemas.openxmlformats.org/officeDocument/2006/relationships/slideLayout" Target="../slideLayouts/slideLayout1.xml"/><Relationship Id="rId4" Type="http://schemas.openxmlformats.org/officeDocument/2006/relationships/hyperlink" Target="&#31532;80&#35838;%20%20&#20170;&#38632;&#26032;&#30693;.cpp" TargetMode="External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oleObject" Target="../embeddings/oleObject1.bin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2.v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oleObject" Target="../embeddings/oleObject2.bin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3.v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oleObject" Target="../embeddings/oleObject3.bin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4.v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oleObject" Target="../embeddings/oleObject4.bin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5.v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oleObject" Target="../embeddings/oleObject5.bin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6.v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oleObject" Target="../embeddings/oleObject6.bin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7.v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oleObject" Target="../embeddings/oleObject7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5" descr="小学生C++趣味编程封面V2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00" r="4611"/>
          <a:stretch>
            <a:fillRect/>
          </a:stretch>
        </p:blipFill>
        <p:spPr bwMode="auto">
          <a:xfrm>
            <a:off x="0" y="0"/>
            <a:ext cx="7173913" cy="914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1" name="Rectangle 8"/>
          <p:cNvSpPr>
            <a:spLocks noChangeArrowheads="1"/>
          </p:cNvSpPr>
          <p:nvPr/>
        </p:nvSpPr>
        <p:spPr bwMode="auto">
          <a:xfrm>
            <a:off x="2450504" y="3491880"/>
            <a:ext cx="2646878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480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第</a:t>
            </a:r>
            <a:r>
              <a:rPr lang="en-US" altLang="zh-CN" sz="480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80</a:t>
            </a:r>
            <a:r>
              <a:rPr lang="zh-CN" altLang="en-US" sz="480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课</a:t>
            </a:r>
            <a:endParaRPr lang="en-US" altLang="zh-CN" sz="4800">
              <a:solidFill>
                <a:schemeClr val="bg1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algn="ctr" eaLnBrk="1" hangingPunct="1"/>
            <a:r>
              <a:rPr lang="zh-CN" altLang="en-US" sz="480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今雨新知</a:t>
            </a:r>
            <a:endParaRPr lang="zh-CN" altLang="en-US" sz="4800">
              <a:solidFill>
                <a:schemeClr val="bg1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74" name="Object 10"/>
          <p:cNvGraphicFramePr>
            <a:graphicFrameLocks noChangeAspect="1"/>
          </p:cNvGraphicFramePr>
          <p:nvPr/>
        </p:nvGraphicFramePr>
        <p:xfrm>
          <a:off x="11709" y="0"/>
          <a:ext cx="3175000" cy="267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90" name="Image" r:id="rId1" imgW="3175000" imgH="2679700" progId="Photoshop.Image.8">
                  <p:embed/>
                </p:oleObj>
              </mc:Choice>
              <mc:Fallback>
                <p:oleObj name="Image" r:id="rId1" imgW="3175000" imgH="2679700" progId="Photoshop.Image.8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709" y="0"/>
                        <a:ext cx="3175000" cy="2679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075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7288" y="8459788"/>
            <a:ext cx="585787" cy="646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星形: 四角 3"/>
          <p:cNvSpPr/>
          <p:nvPr/>
        </p:nvSpPr>
        <p:spPr>
          <a:xfrm>
            <a:off x="1465938" y="6772890"/>
            <a:ext cx="1140991" cy="1008112"/>
          </a:xfrm>
          <a:prstGeom prst="star4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6" name="文本框 6">
            <a:hlinkClick r:id="rId4" tooltip="点一点" action="ppaction://hlinkfile"/>
          </p:cNvPr>
          <p:cNvSpPr txBox="1"/>
          <p:nvPr/>
        </p:nvSpPr>
        <p:spPr>
          <a:xfrm>
            <a:off x="2780928" y="7092280"/>
            <a:ext cx="1903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r>
              <a:rPr lang="zh-CN" altLang="en-US">
                <a:latin typeface="华文楷体" panose="02010600040101010101" pitchFamily="2" charset="-122"/>
                <a:ea typeface="华文楷体" panose="02010600040101010101" pitchFamily="2" charset="-122"/>
              </a:rPr>
              <a:t>第</a:t>
            </a:r>
            <a:r>
              <a:rPr lang="en-US" altLang="zh-CN">
                <a:latin typeface="华文楷体" panose="02010600040101010101" pitchFamily="2" charset="-122"/>
                <a:ea typeface="华文楷体" panose="02010600040101010101" pitchFamily="2" charset="-122"/>
              </a:rPr>
              <a:t>80</a:t>
            </a:r>
            <a:r>
              <a:rPr lang="zh-CN" altLang="en-US">
                <a:latin typeface="华文楷体" panose="02010600040101010101" pitchFamily="2" charset="-122"/>
                <a:ea typeface="华文楷体" panose="02010600040101010101" pitchFamily="2" charset="-122"/>
              </a:rPr>
              <a:t>课  今雨新知</a:t>
            </a:r>
            <a:endParaRPr lang="zh-CN" altLang="en-US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484784" y="1979712"/>
            <a:ext cx="396044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>
                <a:latin typeface="Consolas" panose="020B0609020204030204" pitchFamily="49" charset="0"/>
              </a:rPr>
              <a:t>#include&lt;iostream&gt;</a:t>
            </a:r>
            <a:endParaRPr lang="en-US" altLang="zh-CN" sz="2400">
              <a:latin typeface="Consolas" panose="020B0609020204030204" pitchFamily="49" charset="0"/>
            </a:endParaRPr>
          </a:p>
          <a:p>
            <a:r>
              <a:rPr lang="en-US" altLang="zh-CN" sz="2400">
                <a:latin typeface="Consolas" panose="020B0609020204030204" pitchFamily="49" charset="0"/>
              </a:rPr>
              <a:t>using namespace std;</a:t>
            </a:r>
            <a:endParaRPr lang="en-US" altLang="zh-CN" sz="2400">
              <a:latin typeface="Consolas" panose="020B0609020204030204" pitchFamily="49" charset="0"/>
            </a:endParaRPr>
          </a:p>
          <a:p>
            <a:r>
              <a:rPr lang="en-US" altLang="zh-CN" sz="2400">
                <a:latin typeface="Consolas" panose="020B0609020204030204" pitchFamily="49" charset="0"/>
              </a:rPr>
              <a:t>int main()</a:t>
            </a:r>
            <a:endParaRPr lang="en-US" altLang="zh-CN" sz="2400">
              <a:latin typeface="Consolas" panose="020B0609020204030204" pitchFamily="49" charset="0"/>
            </a:endParaRPr>
          </a:p>
          <a:p>
            <a:r>
              <a:rPr lang="en-US" altLang="zh-CN" sz="2400">
                <a:latin typeface="Consolas" panose="020B0609020204030204" pitchFamily="49" charset="0"/>
              </a:rPr>
              <a:t>{</a:t>
            </a:r>
            <a:endParaRPr lang="en-US" altLang="zh-CN" sz="2400">
              <a:latin typeface="Consolas" panose="020B0609020204030204" pitchFamily="49" charset="0"/>
            </a:endParaRPr>
          </a:p>
          <a:p>
            <a:r>
              <a:rPr lang="en-US" altLang="zh-CN" sz="2400">
                <a:latin typeface="Consolas" panose="020B0609020204030204" pitchFamily="49" charset="0"/>
              </a:rPr>
              <a:t>   int a,*p;</a:t>
            </a:r>
            <a:endParaRPr lang="en-US" altLang="zh-CN" sz="2400">
              <a:latin typeface="Consolas" panose="020B0609020204030204" pitchFamily="49" charset="0"/>
            </a:endParaRPr>
          </a:p>
          <a:p>
            <a:r>
              <a:rPr lang="en-US" altLang="zh-CN" sz="2400">
                <a:latin typeface="Consolas" panose="020B0609020204030204" pitchFamily="49" charset="0"/>
              </a:rPr>
              <a:t>   a=10;</a:t>
            </a:r>
            <a:endParaRPr lang="en-US" altLang="zh-CN" sz="2400">
              <a:latin typeface="Consolas" panose="020B0609020204030204" pitchFamily="49" charset="0"/>
            </a:endParaRPr>
          </a:p>
          <a:p>
            <a:r>
              <a:rPr lang="en-US" altLang="zh-CN" sz="2400">
                <a:latin typeface="Consolas" panose="020B0609020204030204" pitchFamily="49" charset="0"/>
              </a:rPr>
              <a:t>   p=&amp;a;</a:t>
            </a:r>
            <a:endParaRPr lang="en-US" altLang="zh-CN" sz="2400">
              <a:latin typeface="Consolas" panose="020B0609020204030204" pitchFamily="49" charset="0"/>
            </a:endParaRPr>
          </a:p>
          <a:p>
            <a:r>
              <a:rPr lang="en-US" altLang="zh-CN" sz="2400">
                <a:latin typeface="Consolas" panose="020B0609020204030204" pitchFamily="49" charset="0"/>
              </a:rPr>
              <a:t>   cout&lt;&lt;*p&lt;&lt;endl;	</a:t>
            </a:r>
            <a:endParaRPr lang="en-US" altLang="zh-CN" sz="2400">
              <a:latin typeface="Consolas" panose="020B0609020204030204" pitchFamily="49" charset="0"/>
            </a:endParaRPr>
          </a:p>
          <a:p>
            <a:r>
              <a:rPr lang="en-US" altLang="zh-CN" sz="2400">
                <a:latin typeface="Consolas" panose="020B0609020204030204" pitchFamily="49" charset="0"/>
              </a:rPr>
              <a:t>   return 0;</a:t>
            </a:r>
            <a:endParaRPr lang="en-US" altLang="zh-CN" sz="2400">
              <a:latin typeface="Consolas" panose="020B0609020204030204" pitchFamily="49" charset="0"/>
            </a:endParaRPr>
          </a:p>
          <a:p>
            <a:r>
              <a:rPr lang="en-US" altLang="zh-CN" sz="2400">
                <a:latin typeface="Consolas" panose="020B0609020204030204" pitchFamily="49" charset="0"/>
              </a:rPr>
              <a:t>} </a:t>
            </a:r>
            <a:endParaRPr lang="en-US" altLang="zh-CN" sz="2400">
              <a:latin typeface="Consolas" panose="020B0609020204030204" pitchFamily="49" charset="0"/>
            </a:endParaRPr>
          </a:p>
          <a:p>
            <a:endParaRPr lang="zh-CN" altLang="en-US" sz="2400">
              <a:latin typeface="Consolas" panose="020B0609020204030204" pitchFamily="49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74" name="Object 10"/>
          <p:cNvGraphicFramePr>
            <a:graphicFrameLocks noChangeAspect="1"/>
          </p:cNvGraphicFramePr>
          <p:nvPr/>
        </p:nvGraphicFramePr>
        <p:xfrm>
          <a:off x="0" y="-22147"/>
          <a:ext cx="3175000" cy="267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77" name="Image" r:id="rId1" imgW="3175000" imgH="2679700" progId="Photoshop.Image.8">
                  <p:embed/>
                </p:oleObj>
              </mc:Choice>
              <mc:Fallback>
                <p:oleObj name="Image" r:id="rId1" imgW="3175000" imgH="2679700" progId="Photoshop.Image.8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-22147"/>
                        <a:ext cx="3175000" cy="2679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075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7288" y="8459788"/>
            <a:ext cx="585787" cy="646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矩形 13"/>
          <p:cNvSpPr/>
          <p:nvPr/>
        </p:nvSpPr>
        <p:spPr>
          <a:xfrm>
            <a:off x="2276872" y="3721394"/>
            <a:ext cx="300042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4000" kern="100">
                <a:latin typeface="Consolas" panose="020B0609020204030204" pitchFamily="49" charset="0"/>
                <a:cs typeface="Times New Roman" panose="02020603050405020304" pitchFamily="18" charset="0"/>
              </a:rPr>
              <a:t>p=&amp;a;</a:t>
            </a:r>
            <a:endParaRPr lang="zh-CN" altLang="en-US" sz="4000">
              <a:latin typeface="Consolas" panose="020B0609020204030204" pitchFamily="49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2276872" y="2411760"/>
            <a:ext cx="272382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kern="100"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</a:rPr>
              <a:t>int a,*p;</a:t>
            </a:r>
            <a:endParaRPr lang="zh-CN" altLang="en-US" sz="4000">
              <a:latin typeface="Consolas" panose="020B0609020204030204" pitchFamily="49" charset="0"/>
              <a:cs typeface="Calibri" panose="020F050202020403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774" y="5144192"/>
            <a:ext cx="5438775" cy="1809750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2276872" y="3115774"/>
            <a:ext cx="300042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4000" kern="100">
                <a:latin typeface="Consolas" panose="020B0609020204030204" pitchFamily="49" charset="0"/>
                <a:cs typeface="Times New Roman" panose="02020603050405020304" pitchFamily="18" charset="0"/>
              </a:rPr>
              <a:t>a=10;</a:t>
            </a:r>
            <a:endParaRPr lang="zh-CN" altLang="en-US" sz="4000">
              <a:latin typeface="Consolas" panose="020B0609020204030204" pitchFamily="49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74" name="Object 10"/>
          <p:cNvGraphicFramePr>
            <a:graphicFrameLocks noChangeAspect="1"/>
          </p:cNvGraphicFramePr>
          <p:nvPr/>
        </p:nvGraphicFramePr>
        <p:xfrm>
          <a:off x="11709" y="0"/>
          <a:ext cx="3175000" cy="267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42" name="Image" r:id="rId1" imgW="3175000" imgH="2679700" progId="Photoshop.Image.8">
                  <p:embed/>
                </p:oleObj>
              </mc:Choice>
              <mc:Fallback>
                <p:oleObj name="Image" r:id="rId1" imgW="3175000" imgH="2679700" progId="Photoshop.Image.8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709" y="0"/>
                        <a:ext cx="3175000" cy="2679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075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7288" y="8459788"/>
            <a:ext cx="585787" cy="646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矩形 1"/>
          <p:cNvSpPr/>
          <p:nvPr/>
        </p:nvSpPr>
        <p:spPr>
          <a:xfrm>
            <a:off x="2204864" y="1681852"/>
            <a:ext cx="387798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4800" kern="100">
                <a:latin typeface="Calibri" panose="020F0502020204030204" pitchFamily="34" charset="0"/>
                <a:ea typeface="楷体" panose="02010609060101010101" pitchFamily="49" charset="-122"/>
                <a:cs typeface="Calibri" panose="020F0502020204030204" pitchFamily="34" charset="0"/>
              </a:rPr>
              <a:t>取地址操作符</a:t>
            </a:r>
            <a:endParaRPr lang="zh-CN" altLang="en-US" sz="4800"/>
          </a:p>
        </p:txBody>
      </p:sp>
      <p:sp>
        <p:nvSpPr>
          <p:cNvPr id="3" name="矩形 2"/>
          <p:cNvSpPr/>
          <p:nvPr/>
        </p:nvSpPr>
        <p:spPr>
          <a:xfrm>
            <a:off x="2210313" y="3131840"/>
            <a:ext cx="1595309" cy="31700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0" kern="100">
                <a:latin typeface="Consolas" panose="020B0609020204030204" pitchFamily="49" charset="0"/>
                <a:ea typeface="楷体" panose="02010609060101010101" pitchFamily="49" charset="-122"/>
              </a:rPr>
              <a:t>&amp;</a:t>
            </a:r>
            <a:endParaRPr lang="zh-CN" altLang="en-US" sz="20000">
              <a:latin typeface="Consolas" panose="020B0609020204030204" pitchFamily="49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74" name="Object 10"/>
          <p:cNvGraphicFramePr>
            <a:graphicFrameLocks noChangeAspect="1"/>
          </p:cNvGraphicFramePr>
          <p:nvPr/>
        </p:nvGraphicFramePr>
        <p:xfrm>
          <a:off x="11709" y="0"/>
          <a:ext cx="3175000" cy="267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66" name="Image" r:id="rId1" imgW="3175000" imgH="2679700" progId="Photoshop.Image.8">
                  <p:embed/>
                </p:oleObj>
              </mc:Choice>
              <mc:Fallback>
                <p:oleObj name="Image" r:id="rId1" imgW="3175000" imgH="2679700" progId="Photoshop.Image.8">
                  <p:embed/>
                  <p:pic>
                    <p:nvPicPr>
                      <p:cNvPr id="0" name="图片 1946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709" y="0"/>
                        <a:ext cx="3175000" cy="2679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075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7288" y="8459788"/>
            <a:ext cx="585787" cy="646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矩形 2"/>
          <p:cNvSpPr/>
          <p:nvPr/>
        </p:nvSpPr>
        <p:spPr>
          <a:xfrm>
            <a:off x="1757985" y="2679699"/>
            <a:ext cx="3004349" cy="62478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0">
                <a:latin typeface="Consolas" panose="020B0609020204030204" pitchFamily="49" charset="0"/>
                <a:cs typeface="Calibri" panose="020F0502020204030204" pitchFamily="34" charset="0"/>
              </a:rPr>
              <a:t>*</a:t>
            </a:r>
            <a:endParaRPr lang="zh-CN" altLang="en-US" sz="40000">
              <a:latin typeface="Consolas" panose="020B0609020204030204" pitchFamily="49" charset="0"/>
              <a:cs typeface="Calibri" panose="020F050202020403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161061" y="924351"/>
            <a:ext cx="326243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4800" kern="100">
                <a:latin typeface="Calibri" panose="020F0502020204030204" pitchFamily="34" charset="0"/>
                <a:ea typeface="楷体" panose="02010609060101010101" pitchFamily="49" charset="-122"/>
                <a:cs typeface="Calibri" panose="020F0502020204030204" pitchFamily="34" charset="0"/>
              </a:rPr>
              <a:t>指针操作符</a:t>
            </a:r>
            <a:endParaRPr lang="zh-CN" altLang="en-US" sz="48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74" name="Object 10"/>
          <p:cNvGraphicFramePr>
            <a:graphicFrameLocks noChangeAspect="1"/>
          </p:cNvGraphicFramePr>
          <p:nvPr/>
        </p:nvGraphicFramePr>
        <p:xfrm>
          <a:off x="11709" y="0"/>
          <a:ext cx="3175000" cy="267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12" name="Image" r:id="rId1" imgW="3175000" imgH="2679700" progId="Photoshop.Image.8">
                  <p:embed/>
                </p:oleObj>
              </mc:Choice>
              <mc:Fallback>
                <p:oleObj name="Image" r:id="rId1" imgW="3175000" imgH="2679700" progId="Photoshop.Image.8">
                  <p:embed/>
                  <p:pic>
                    <p:nvPicPr>
                      <p:cNvPr id="0" name="图片 215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709" y="0"/>
                        <a:ext cx="3175000" cy="2679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075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7288" y="8459788"/>
            <a:ext cx="585787" cy="646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矩形 2"/>
          <p:cNvSpPr/>
          <p:nvPr/>
        </p:nvSpPr>
        <p:spPr>
          <a:xfrm>
            <a:off x="1988840" y="2987824"/>
            <a:ext cx="3005951" cy="31700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0">
                <a:latin typeface="Consolas" panose="020B0609020204030204" pitchFamily="49" charset="0"/>
                <a:cs typeface="Calibri" panose="020F0502020204030204" pitchFamily="34" charset="0"/>
              </a:rPr>
              <a:t>*p</a:t>
            </a:r>
            <a:endParaRPr lang="zh-CN" altLang="en-US" sz="20000">
              <a:latin typeface="Consolas" panose="020B0609020204030204" pitchFamily="49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74" name="Object 10"/>
          <p:cNvGraphicFramePr>
            <a:graphicFrameLocks noChangeAspect="1"/>
          </p:cNvGraphicFramePr>
          <p:nvPr/>
        </p:nvGraphicFramePr>
        <p:xfrm>
          <a:off x="12636" y="0"/>
          <a:ext cx="3175000" cy="267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90" name="Image" r:id="rId1" imgW="3175000" imgH="2679700" progId="Photoshop.Image.8">
                  <p:embed/>
                </p:oleObj>
              </mc:Choice>
              <mc:Fallback>
                <p:oleObj name="Image" r:id="rId1" imgW="3175000" imgH="2679700" progId="Photoshop.Image.8">
                  <p:embed/>
                  <p:pic>
                    <p:nvPicPr>
                      <p:cNvPr id="0" name="图片 2048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636" y="0"/>
                        <a:ext cx="3175000" cy="2679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075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7288" y="8459788"/>
            <a:ext cx="585787" cy="646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矩形 2"/>
          <p:cNvSpPr/>
          <p:nvPr/>
        </p:nvSpPr>
        <p:spPr>
          <a:xfrm>
            <a:off x="497551" y="3347864"/>
            <a:ext cx="5767926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8800">
                <a:latin typeface="Consolas" panose="020B0609020204030204" pitchFamily="49" charset="0"/>
                <a:cs typeface="Calibri" panose="020F0502020204030204" pitchFamily="34" charset="0"/>
              </a:rPr>
              <a:t>cout&lt;&lt;*p;</a:t>
            </a:r>
            <a:endParaRPr lang="zh-CN" altLang="en-US" sz="8800">
              <a:latin typeface="Consolas" panose="020B0609020204030204" pitchFamily="49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8" name="Object 3"/>
          <p:cNvGraphicFramePr>
            <a:graphicFrameLocks noChangeAspect="1"/>
          </p:cNvGraphicFramePr>
          <p:nvPr/>
        </p:nvGraphicFramePr>
        <p:xfrm>
          <a:off x="0" y="0"/>
          <a:ext cx="3175000" cy="267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50" name="Image" r:id="rId1" imgW="3175000" imgH="2679700" progId="Photoshop.Image.8">
                  <p:embed/>
                </p:oleObj>
              </mc:Choice>
              <mc:Fallback>
                <p:oleObj name="Image" r:id="rId1" imgW="3175000" imgH="2679700" progId="Photoshop.Image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3175000" cy="2679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099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7288" y="8459788"/>
            <a:ext cx="585787" cy="646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100" name="Rectangle 9"/>
          <p:cNvSpPr>
            <a:spLocks noChangeArrowheads="1"/>
          </p:cNvSpPr>
          <p:nvPr/>
        </p:nvSpPr>
        <p:spPr bwMode="auto">
          <a:xfrm>
            <a:off x="1587500" y="4788024"/>
            <a:ext cx="3857724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浙江省金华市环城小学</a:t>
            </a:r>
            <a:endParaRPr lang="en-US" altLang="zh-CN">
              <a:latin typeface="楷体" panose="02010609060101010101" pitchFamily="49" charset="-122"/>
              <a:ea typeface="楷体" panose="02010609060101010101" pitchFamily="49" charset="-122"/>
              <a:cs typeface="Calibri" panose="020F0502020204030204" pitchFamily="34" charset="0"/>
            </a:endParaRPr>
          </a:p>
          <a:p>
            <a:pPr algn="ctr" eaLnBrk="1" hangingPunct="1"/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  <a:cs typeface="Calibri" panose="020F0502020204030204" pitchFamily="34" charset="0"/>
            </a:endParaRPr>
          </a:p>
          <a:p>
            <a:pPr algn="ctr" eaLnBrk="1" hangingPunct="1"/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潘洪波</a:t>
            </a:r>
            <a:endParaRPr lang="en-US" altLang="zh-CN">
              <a:latin typeface="楷体" panose="02010609060101010101" pitchFamily="49" charset="-122"/>
              <a:ea typeface="楷体" panose="02010609060101010101" pitchFamily="49" charset="-122"/>
              <a:cs typeface="Calibri" panose="020F0502020204030204" pitchFamily="34" charset="0"/>
            </a:endParaRPr>
          </a:p>
          <a:p>
            <a:pPr algn="ctr" eaLnBrk="1" hangingPunct="1"/>
            <a:endParaRPr lang="en-US" altLang="zh-CN">
              <a:latin typeface="楷体" panose="02010609060101010101" pitchFamily="49" charset="-122"/>
              <a:ea typeface="楷体" panose="02010609060101010101" pitchFamily="49" charset="-122"/>
              <a:cs typeface="Calibri" panose="020F0502020204030204" pitchFamily="34" charset="0"/>
            </a:endParaRPr>
          </a:p>
          <a:p>
            <a:pPr algn="ctr" eaLnBrk="1" hangingPunct="1"/>
            <a:r>
              <a:rPr lang="en-US" altLang="zh-CN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2017.4</a:t>
            </a:r>
            <a:endParaRPr lang="en-US" altLang="zh-CN">
              <a:latin typeface="楷体" panose="02010609060101010101" pitchFamily="49" charset="-122"/>
              <a:ea typeface="楷体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5" name="Rectangle 9"/>
          <p:cNvSpPr>
            <a:spLocks noChangeArrowheads="1"/>
          </p:cNvSpPr>
          <p:nvPr/>
        </p:nvSpPr>
        <p:spPr bwMode="auto">
          <a:xfrm>
            <a:off x="2060848" y="8725892"/>
            <a:ext cx="385772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 eaLnBrk="1" hangingPunct="1"/>
            <a:r>
              <a:rPr lang="en-US" altLang="zh-CN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《</a:t>
            </a:r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小学生</a:t>
            </a:r>
            <a:r>
              <a:rPr lang="en-US" altLang="zh-CN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C++</a:t>
            </a:r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趣味编程</a:t>
            </a:r>
            <a:r>
              <a:rPr lang="en-US" altLang="zh-CN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》</a:t>
            </a:r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配套课件</a:t>
            </a:r>
            <a:endParaRPr lang="en-US" altLang="zh-CN">
              <a:latin typeface="楷体" panose="02010609060101010101" pitchFamily="49" charset="-122"/>
              <a:ea typeface="楷体" panose="02010609060101010101" pitchFamily="49" charset="-122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PP_MARK_KEY" val="8090184c-ec31-46b9-8329-44a17c8d0b10"/>
  <p:tag name="COMMONDATA" val="eyJoZGlkIjoiZGJjZGFmZmFiODhkMmFkNTA3OGFjODgxNzc3YzQ3MzEifQ=="/>
</p:tagLst>
</file>

<file path=ppt/theme/theme1.xml><?xml version="1.0" encoding="utf-8"?>
<a:theme xmlns:a="http://schemas.openxmlformats.org/drawingml/2006/main" name="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206</Words>
  <Application>WPS 演示</Application>
  <PresentationFormat>全屏显示(4:3)</PresentationFormat>
  <Paragraphs>43</Paragraphs>
  <Slides>9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7</vt:i4>
      </vt:variant>
      <vt:variant>
        <vt:lpstr>幻灯片标题</vt:lpstr>
      </vt:variant>
      <vt:variant>
        <vt:i4>9</vt:i4>
      </vt:variant>
    </vt:vector>
  </HeadingPairs>
  <TitlesOfParts>
    <vt:vector size="28" baseType="lpstr">
      <vt:lpstr>Arial</vt:lpstr>
      <vt:lpstr>宋体</vt:lpstr>
      <vt:lpstr>Wingdings</vt:lpstr>
      <vt:lpstr>仿宋</vt:lpstr>
      <vt:lpstr>华文楷体</vt:lpstr>
      <vt:lpstr>Consolas</vt:lpstr>
      <vt:lpstr>Times New Roman</vt:lpstr>
      <vt:lpstr>Calibri</vt:lpstr>
      <vt:lpstr>楷体</vt:lpstr>
      <vt:lpstr>微软雅黑</vt:lpstr>
      <vt:lpstr>Arial Unicode MS</vt:lpstr>
      <vt:lpstr>默认设计模板</vt:lpstr>
      <vt:lpstr>Photoshop.Image.8</vt:lpstr>
      <vt:lpstr>Photoshop.Image.8</vt:lpstr>
      <vt:lpstr>Photoshop.Image.8</vt:lpstr>
      <vt:lpstr>Photoshop.Image.8</vt:lpstr>
      <vt:lpstr>Photoshop.Image.8</vt:lpstr>
      <vt:lpstr>Photoshop.Image.8</vt:lpstr>
      <vt:lpstr>Photoshop.Image.8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微软中国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微软用户</dc:creator>
  <cp:lastModifiedBy>菠萝老师@乔伊机器人</cp:lastModifiedBy>
  <cp:revision>70</cp:revision>
  <dcterms:created xsi:type="dcterms:W3CDTF">2017-03-13T11:27:00Z</dcterms:created>
  <dcterms:modified xsi:type="dcterms:W3CDTF">2023-03-31T09:45:06Z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C4B7D01DCBB344D7A998CC01D8D847A2_12</vt:lpwstr>
  </property>
  <property fmtid="{D5CDD505-2E9C-101B-9397-08002B2CF9AE}" pid="3" name="KSOProductBuildVer">
    <vt:lpwstr>2052-11.1.0.14036</vt:lpwstr>
  </property>
</Properties>
</file>